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gMsaOC3Ik2bSlj3iaHaL6uXM7l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34567" autoAdjust="0"/>
    <p:restoredTop sz="86444" autoAdjust="0"/>
  </p:normalViewPr>
  <p:slideViewPr>
    <p:cSldViewPr snapToGrid="0">
      <p:cViewPr varScale="1">
        <p:scale>
          <a:sx n="63" d="100"/>
          <a:sy n="63" d="100"/>
        </p:scale>
        <p:origin x="62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7" name="Google Shape;2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7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110" name="Google Shape;110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17"/>
          <p:cNvSpPr txBox="1">
            <a:spLocks noGrp="1"/>
          </p:cNvSpPr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8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18" name="Google Shape;118;p18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8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019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" name="Google Shape;120;p18"/>
          <p:cNvSpPr txBox="1">
            <a:spLocks noGrp="1"/>
          </p:cNvSpPr>
          <p:nvPr>
            <p:ph type="body" idx="1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9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24" name="Google Shape;124;p19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9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9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9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9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9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9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9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9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9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9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9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9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" name="Google Shape;142;p19"/>
          <p:cNvSpPr txBox="1">
            <a:spLocks noGrp="1"/>
          </p:cNvSpPr>
          <p:nvPr>
            <p:ph type="title" hasCustomPrompt="1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●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■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Char char="○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name="adj" fmla="val 0"/>
            </a:avLst>
          </a:prstGeom>
          <a:solidFill>
            <a:schemeClr val="lt1">
              <a:alpha val="2352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0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29" name="Google Shape;29;p10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235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0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2352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0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0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33;p10"/>
          <p:cNvSpPr txBox="1">
            <a:spLocks noGrp="1"/>
          </p:cNvSpPr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4" name="Google Shape;34;p10"/>
          <p:cNvSpPr txBox="1">
            <a:spLocks noGrp="1"/>
          </p:cNvSpPr>
          <p:nvPr>
            <p:ph type="subTitle" idx="1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11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38" name="Google Shape;38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2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60" name="Google Shape;60;p12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2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13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67" name="Google Shape;67;p1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2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4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75" name="Google Shape;75;p1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" name="Google Shape;77;p14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p15"/>
          <p:cNvGrpSpPr/>
          <p:nvPr/>
        </p:nvGrpSpPr>
        <p:grpSpPr>
          <a:xfrm>
            <a:off x="0" y="507989"/>
            <a:ext cx="1383765" cy="1355017"/>
            <a:chOff x="0" y="381001"/>
            <a:chExt cx="1037850" cy="1016288"/>
          </a:xfrm>
        </p:grpSpPr>
        <p:sp>
          <p:nvSpPr>
            <p:cNvPr id="81" name="Google Shape;81;p1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88" name="Google Shape;88;p16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6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2745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6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6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6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6666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6"/>
          <p:cNvSpPr txBox="1">
            <a:spLocks noGrp="1"/>
          </p:cNvSpPr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 txBox="1">
            <a:spLocks noGrp="1"/>
          </p:cNvSpPr>
          <p:nvPr>
            <p:ph type="title"/>
          </p:nvPr>
        </p:nvSpPr>
        <p:spPr>
          <a:xfrm>
            <a:off x="6400800" y="2527300"/>
            <a:ext cx="4419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lang="en-US" sz="6000">
                <a:latin typeface="Arial"/>
                <a:ea typeface="Arial"/>
                <a:cs typeface="Arial"/>
                <a:sym typeface="Arial"/>
              </a:rPr>
              <a:t>TikTok.com</a:t>
            </a:r>
            <a:endParaRPr sz="6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 txBox="1">
            <a:spLocks noGrp="1"/>
          </p:cNvSpPr>
          <p:nvPr>
            <p:ph type="body" idx="1"/>
          </p:nvPr>
        </p:nvSpPr>
        <p:spPr>
          <a:xfrm>
            <a:off x="6486525" y="3587750"/>
            <a:ext cx="3419475" cy="665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r>
              <a:rPr lang="en-US" sz="2700"/>
              <a:t>By Brandon Dempsey</a:t>
            </a:r>
            <a:endParaRPr sz="2700"/>
          </a:p>
        </p:txBody>
      </p:sp>
      <p:pic>
        <p:nvPicPr>
          <p:cNvPr id="153" name="Google Shape;153;p1" descr="A white blue and red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0963" y="1373819"/>
            <a:ext cx="3750861" cy="375086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/>
          <p:nvPr/>
        </p:nvSpPr>
        <p:spPr>
          <a:xfrm>
            <a:off x="-11050" y="-243350"/>
            <a:ext cx="12278025" cy="1131025"/>
          </a:xfrm>
          <a:prstGeom prst="flowChartPunchedTape">
            <a:avLst/>
          </a:prstGeom>
          <a:solidFill>
            <a:srgbClr val="75C9D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p1"/>
          <p:cNvSpPr/>
          <p:nvPr/>
        </p:nvSpPr>
        <p:spPr>
          <a:xfrm rot="5400000">
            <a:off x="-4514612" y="2902388"/>
            <a:ext cx="8852175" cy="2748750"/>
          </a:xfrm>
          <a:prstGeom prst="flowChartPunchedTape">
            <a:avLst/>
          </a:prstGeom>
          <a:solidFill>
            <a:srgbClr val="E51A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"/>
          <p:cNvSpPr/>
          <p:nvPr/>
        </p:nvSpPr>
        <p:spPr>
          <a:xfrm rot="8100000">
            <a:off x="-1328096" y="-658537"/>
            <a:ext cx="3419462" cy="2228094"/>
          </a:xfrm>
          <a:prstGeom prst="flowChartPunchedTap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title"/>
          </p:nvPr>
        </p:nvSpPr>
        <p:spPr>
          <a:xfrm>
            <a:off x="1613950" y="1418900"/>
            <a:ext cx="4505100" cy="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200" dirty="0">
                <a:latin typeface="Arial"/>
                <a:ea typeface="Arial"/>
                <a:cs typeface="Arial"/>
                <a:sym typeface="Arial"/>
              </a:rPr>
              <a:t>What is TikTok?</a:t>
            </a:r>
            <a:endParaRPr sz="4200" dirty="0"/>
          </a:p>
        </p:txBody>
      </p:sp>
      <p:sp>
        <p:nvSpPr>
          <p:cNvPr id="162" name="Google Shape;162;p2"/>
          <p:cNvSpPr txBox="1">
            <a:spLocks noGrp="1"/>
          </p:cNvSpPr>
          <p:nvPr>
            <p:ph type="body" idx="2"/>
          </p:nvPr>
        </p:nvSpPr>
        <p:spPr>
          <a:xfrm>
            <a:off x="1330725" y="2544463"/>
            <a:ext cx="4630500" cy="18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TikTok is a social media website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Primarily for sharing short-form videos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Live streaming</a:t>
            </a:r>
            <a:endParaRPr sz="2800"/>
          </a:p>
        </p:txBody>
      </p:sp>
      <p:sp>
        <p:nvSpPr>
          <p:cNvPr id="163" name="Google Shape;163;p2"/>
          <p:cNvSpPr/>
          <p:nvPr/>
        </p:nvSpPr>
        <p:spPr>
          <a:xfrm>
            <a:off x="0" y="-1"/>
            <a:ext cx="12191999" cy="322984"/>
          </a:xfrm>
          <a:prstGeom prst="homePlate">
            <a:avLst>
              <a:gd name="adj" fmla="val 50000"/>
            </a:avLst>
          </a:prstGeom>
          <a:solidFill>
            <a:srgbClr val="02FAF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-1" y="322984"/>
            <a:ext cx="303068" cy="6535015"/>
          </a:xfrm>
          <a:prstGeom prst="rect">
            <a:avLst/>
          </a:prstGeom>
          <a:solidFill>
            <a:srgbClr val="FC005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-11050" y="-243350"/>
            <a:ext cx="12278025" cy="1131025"/>
          </a:xfrm>
          <a:prstGeom prst="flowChartPunchedTape">
            <a:avLst/>
          </a:prstGeom>
          <a:solidFill>
            <a:srgbClr val="75C9D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2"/>
          <p:cNvSpPr/>
          <p:nvPr/>
        </p:nvSpPr>
        <p:spPr>
          <a:xfrm rot="5400000">
            <a:off x="-4514612" y="2902388"/>
            <a:ext cx="8852175" cy="2748750"/>
          </a:xfrm>
          <a:prstGeom prst="flowChartPunchedTape">
            <a:avLst/>
          </a:prstGeom>
          <a:solidFill>
            <a:srgbClr val="E51A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"/>
          <p:cNvSpPr/>
          <p:nvPr/>
        </p:nvSpPr>
        <p:spPr>
          <a:xfrm rot="8100000">
            <a:off x="-1328096" y="-658537"/>
            <a:ext cx="3419462" cy="2228094"/>
          </a:xfrm>
          <a:prstGeom prst="flowChartPunchedTap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89276" y="1895613"/>
            <a:ext cx="6017966" cy="338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2627150" y="587975"/>
            <a:ext cx="2324100" cy="12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History</a:t>
            </a:r>
            <a:endParaRPr sz="4200"/>
          </a:p>
        </p:txBody>
      </p:sp>
      <p:sp>
        <p:nvSpPr>
          <p:cNvPr id="174" name="Google Shape;174;p3"/>
          <p:cNvSpPr txBox="1">
            <a:spLocks noGrp="1"/>
          </p:cNvSpPr>
          <p:nvPr>
            <p:ph type="body" idx="1"/>
          </p:nvPr>
        </p:nvSpPr>
        <p:spPr>
          <a:xfrm>
            <a:off x="964777" y="1808675"/>
            <a:ext cx="5351400" cy="8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Owned by ByteDance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An expansion of Douyin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Launched as TikTok internationally in September 2017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SzPts val="1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Bytedance merged with Musical.ly in November 2017</a:t>
            </a:r>
            <a:endParaRPr sz="2800"/>
          </a:p>
        </p:txBody>
      </p:sp>
      <p:pic>
        <p:nvPicPr>
          <p:cNvPr id="175" name="Google Shape;175;p3" descr="A logo with a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29971" r="-1" b="26740"/>
          <a:stretch/>
        </p:blipFill>
        <p:spPr>
          <a:xfrm>
            <a:off x="6086576" y="2145943"/>
            <a:ext cx="5928038" cy="256611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"/>
          <p:cNvSpPr/>
          <p:nvPr/>
        </p:nvSpPr>
        <p:spPr>
          <a:xfrm>
            <a:off x="0" y="-1"/>
            <a:ext cx="12191999" cy="322984"/>
          </a:xfrm>
          <a:prstGeom prst="homePlate">
            <a:avLst>
              <a:gd name="adj" fmla="val 50000"/>
            </a:avLst>
          </a:prstGeom>
          <a:solidFill>
            <a:srgbClr val="02FAF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3"/>
          <p:cNvSpPr/>
          <p:nvPr/>
        </p:nvSpPr>
        <p:spPr>
          <a:xfrm>
            <a:off x="-1" y="322984"/>
            <a:ext cx="303068" cy="6535015"/>
          </a:xfrm>
          <a:prstGeom prst="rect">
            <a:avLst/>
          </a:prstGeom>
          <a:solidFill>
            <a:srgbClr val="FC005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3"/>
          <p:cNvSpPr/>
          <p:nvPr/>
        </p:nvSpPr>
        <p:spPr>
          <a:xfrm>
            <a:off x="-11050" y="-243350"/>
            <a:ext cx="12278025" cy="1131025"/>
          </a:xfrm>
          <a:prstGeom prst="flowChartPunchedTape">
            <a:avLst/>
          </a:prstGeom>
          <a:solidFill>
            <a:srgbClr val="75C9D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3"/>
          <p:cNvSpPr/>
          <p:nvPr/>
        </p:nvSpPr>
        <p:spPr>
          <a:xfrm rot="5400000">
            <a:off x="-4514612" y="2902388"/>
            <a:ext cx="8852175" cy="2748750"/>
          </a:xfrm>
          <a:prstGeom prst="flowChartPunchedTape">
            <a:avLst/>
          </a:prstGeom>
          <a:solidFill>
            <a:srgbClr val="E51A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3"/>
          <p:cNvSpPr/>
          <p:nvPr/>
        </p:nvSpPr>
        <p:spPr>
          <a:xfrm rot="8100000">
            <a:off x="-1328096" y="-658537"/>
            <a:ext cx="3419462" cy="2228094"/>
          </a:xfrm>
          <a:prstGeom prst="flowChartPunchedTap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"/>
          <p:cNvSpPr txBox="1">
            <a:spLocks noGrp="1"/>
          </p:cNvSpPr>
          <p:nvPr>
            <p:ph type="title"/>
          </p:nvPr>
        </p:nvSpPr>
        <p:spPr>
          <a:xfrm>
            <a:off x="2871155" y="887675"/>
            <a:ext cx="31062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Algorithm</a:t>
            </a:r>
            <a:endParaRPr sz="4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4"/>
          <p:cNvSpPr txBox="1">
            <a:spLocks noGrp="1"/>
          </p:cNvSpPr>
          <p:nvPr>
            <p:ph type="body" idx="1"/>
          </p:nvPr>
        </p:nvSpPr>
        <p:spPr>
          <a:xfrm>
            <a:off x="1487850" y="2246600"/>
            <a:ext cx="5872800" cy="44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sng">
                <a:latin typeface="Arial"/>
                <a:ea typeface="Arial"/>
                <a:cs typeface="Arial"/>
                <a:sym typeface="Arial"/>
              </a:rPr>
              <a:t>TikTok’s Algorithm is based on</a:t>
            </a:r>
            <a:endParaRPr sz="2800" b="1" u="sng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2860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Accounts you follow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Videos you’ve liked, favorited, or shared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Videos you’ve marked as “Not Interested”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2286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Watching a video until the end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0000"/>
              </a:solidFill>
            </a:endParaRPr>
          </a:p>
        </p:txBody>
      </p:sp>
      <p:sp>
        <p:nvSpPr>
          <p:cNvPr id="187" name="Google Shape;187;p4"/>
          <p:cNvSpPr/>
          <p:nvPr/>
        </p:nvSpPr>
        <p:spPr>
          <a:xfrm>
            <a:off x="0" y="-1"/>
            <a:ext cx="12191999" cy="322984"/>
          </a:xfrm>
          <a:prstGeom prst="homePlate">
            <a:avLst>
              <a:gd name="adj" fmla="val 50000"/>
            </a:avLst>
          </a:prstGeom>
          <a:solidFill>
            <a:srgbClr val="02FAF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4"/>
          <p:cNvSpPr/>
          <p:nvPr/>
        </p:nvSpPr>
        <p:spPr>
          <a:xfrm>
            <a:off x="-1" y="322984"/>
            <a:ext cx="303068" cy="6535015"/>
          </a:xfrm>
          <a:prstGeom prst="rect">
            <a:avLst/>
          </a:prstGeom>
          <a:solidFill>
            <a:srgbClr val="FC005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4"/>
          <p:cNvSpPr/>
          <p:nvPr/>
        </p:nvSpPr>
        <p:spPr>
          <a:xfrm>
            <a:off x="-11050" y="-243350"/>
            <a:ext cx="12278025" cy="1131025"/>
          </a:xfrm>
          <a:prstGeom prst="flowChartPunchedTape">
            <a:avLst/>
          </a:prstGeom>
          <a:solidFill>
            <a:srgbClr val="75C9D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4"/>
          <p:cNvSpPr/>
          <p:nvPr/>
        </p:nvSpPr>
        <p:spPr>
          <a:xfrm rot="5400000">
            <a:off x="-4514612" y="2902388"/>
            <a:ext cx="8852175" cy="2748750"/>
          </a:xfrm>
          <a:prstGeom prst="flowChartPunchedTape">
            <a:avLst/>
          </a:prstGeom>
          <a:solidFill>
            <a:srgbClr val="E51A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4"/>
          <p:cNvSpPr/>
          <p:nvPr/>
        </p:nvSpPr>
        <p:spPr>
          <a:xfrm rot="8100000">
            <a:off x="-1328096" y="-658537"/>
            <a:ext cx="3419462" cy="2228094"/>
          </a:xfrm>
          <a:prstGeom prst="flowChartPunchedTap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2" name="Google Shape;192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3638" y="1593787"/>
            <a:ext cx="3856523" cy="399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"/>
          <p:cNvSpPr txBox="1">
            <a:spLocks noGrp="1"/>
          </p:cNvSpPr>
          <p:nvPr>
            <p:ph type="title"/>
          </p:nvPr>
        </p:nvSpPr>
        <p:spPr>
          <a:xfrm>
            <a:off x="4373886" y="887681"/>
            <a:ext cx="4114800" cy="11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Monetization</a:t>
            </a:r>
            <a:endParaRPr sz="4200"/>
          </a:p>
        </p:txBody>
      </p:sp>
      <p:sp>
        <p:nvSpPr>
          <p:cNvPr id="198" name="Google Shape;198;p5"/>
          <p:cNvSpPr txBox="1">
            <a:spLocks noGrp="1"/>
          </p:cNvSpPr>
          <p:nvPr>
            <p:ph type="body" idx="1"/>
          </p:nvPr>
        </p:nvSpPr>
        <p:spPr>
          <a:xfrm>
            <a:off x="4077434" y="1919610"/>
            <a:ext cx="3854700" cy="25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Advertisements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In-App Coins 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Viral Marketing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5"/>
          <p:cNvSpPr/>
          <p:nvPr/>
        </p:nvSpPr>
        <p:spPr>
          <a:xfrm>
            <a:off x="0" y="-1"/>
            <a:ext cx="12191999" cy="322984"/>
          </a:xfrm>
          <a:prstGeom prst="homePlate">
            <a:avLst>
              <a:gd name="adj" fmla="val 50000"/>
            </a:avLst>
          </a:prstGeom>
          <a:solidFill>
            <a:srgbClr val="02FAF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5"/>
          <p:cNvSpPr/>
          <p:nvPr/>
        </p:nvSpPr>
        <p:spPr>
          <a:xfrm>
            <a:off x="-1" y="322984"/>
            <a:ext cx="303068" cy="6535015"/>
          </a:xfrm>
          <a:prstGeom prst="rect">
            <a:avLst/>
          </a:prstGeom>
          <a:solidFill>
            <a:srgbClr val="FC005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5"/>
          <p:cNvSpPr/>
          <p:nvPr/>
        </p:nvSpPr>
        <p:spPr>
          <a:xfrm>
            <a:off x="-11050" y="-243350"/>
            <a:ext cx="12278025" cy="1131025"/>
          </a:xfrm>
          <a:prstGeom prst="flowChartPunchedTape">
            <a:avLst/>
          </a:prstGeom>
          <a:solidFill>
            <a:srgbClr val="75C9D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5"/>
          <p:cNvSpPr/>
          <p:nvPr/>
        </p:nvSpPr>
        <p:spPr>
          <a:xfrm rot="5400000">
            <a:off x="-4514612" y="2902388"/>
            <a:ext cx="8852175" cy="2748750"/>
          </a:xfrm>
          <a:prstGeom prst="flowChartPunchedTape">
            <a:avLst/>
          </a:prstGeom>
          <a:solidFill>
            <a:srgbClr val="E51A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5"/>
          <p:cNvSpPr/>
          <p:nvPr/>
        </p:nvSpPr>
        <p:spPr>
          <a:xfrm rot="8100000">
            <a:off x="-1328096" y="-658537"/>
            <a:ext cx="3419462" cy="2228094"/>
          </a:xfrm>
          <a:prstGeom prst="flowChartPunchedTap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4" name="Google Shape;20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1850" y="3665613"/>
            <a:ext cx="10601348" cy="215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6"/>
          <p:cNvSpPr txBox="1">
            <a:spLocks noGrp="1"/>
          </p:cNvSpPr>
          <p:nvPr>
            <p:ph type="title"/>
          </p:nvPr>
        </p:nvSpPr>
        <p:spPr>
          <a:xfrm>
            <a:off x="1461429" y="1049963"/>
            <a:ext cx="4884300" cy="9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4200">
                <a:latin typeface="Arial"/>
                <a:ea typeface="Arial"/>
                <a:cs typeface="Arial"/>
                <a:sym typeface="Arial"/>
              </a:rPr>
              <a:t>Website Ranks</a:t>
            </a:r>
            <a:endParaRPr sz="4200"/>
          </a:p>
        </p:txBody>
      </p:sp>
      <p:sp>
        <p:nvSpPr>
          <p:cNvPr id="210" name="Google Shape;210;p6"/>
          <p:cNvSpPr txBox="1">
            <a:spLocks noGrp="1"/>
          </p:cNvSpPr>
          <p:nvPr>
            <p:ph type="body" idx="1"/>
          </p:nvPr>
        </p:nvSpPr>
        <p:spPr>
          <a:xfrm>
            <a:off x="1828250" y="2276788"/>
            <a:ext cx="3200400" cy="26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Global rank - #14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Country Rank - #23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Category Rank - #7</a:t>
            </a:r>
            <a:endParaRPr sz="280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>
                <a:schemeClr val="dk1"/>
              </a:buClr>
              <a:buSzPts val="1800"/>
              <a:buNone/>
            </a:pPr>
            <a:r>
              <a:rPr lang="en-US" sz="2800">
                <a:latin typeface="Arial"/>
                <a:ea typeface="Arial"/>
                <a:cs typeface="Arial"/>
                <a:sym typeface="Arial"/>
              </a:rPr>
              <a:t>Total Visits Last Month – 2.2 billion</a:t>
            </a:r>
            <a:endParaRPr sz="2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6"/>
          <p:cNvSpPr/>
          <p:nvPr/>
        </p:nvSpPr>
        <p:spPr>
          <a:xfrm>
            <a:off x="0" y="-1"/>
            <a:ext cx="12191999" cy="322984"/>
          </a:xfrm>
          <a:prstGeom prst="homePlate">
            <a:avLst>
              <a:gd name="adj" fmla="val 50000"/>
            </a:avLst>
          </a:prstGeom>
          <a:solidFill>
            <a:srgbClr val="02FAF4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6"/>
          <p:cNvSpPr/>
          <p:nvPr/>
        </p:nvSpPr>
        <p:spPr>
          <a:xfrm>
            <a:off x="-1" y="322984"/>
            <a:ext cx="303068" cy="6535015"/>
          </a:xfrm>
          <a:prstGeom prst="rect">
            <a:avLst/>
          </a:prstGeom>
          <a:solidFill>
            <a:srgbClr val="FC0050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6"/>
          <p:cNvSpPr/>
          <p:nvPr/>
        </p:nvSpPr>
        <p:spPr>
          <a:xfrm>
            <a:off x="-11050" y="-243350"/>
            <a:ext cx="12278025" cy="1131025"/>
          </a:xfrm>
          <a:prstGeom prst="flowChartPunchedTape">
            <a:avLst/>
          </a:prstGeom>
          <a:solidFill>
            <a:srgbClr val="75C9D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p6"/>
          <p:cNvSpPr/>
          <p:nvPr/>
        </p:nvSpPr>
        <p:spPr>
          <a:xfrm rot="5400000">
            <a:off x="-4514612" y="2902388"/>
            <a:ext cx="8852175" cy="2748750"/>
          </a:xfrm>
          <a:prstGeom prst="flowChartPunchedTape">
            <a:avLst/>
          </a:prstGeom>
          <a:solidFill>
            <a:srgbClr val="E51A5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6"/>
          <p:cNvSpPr/>
          <p:nvPr/>
        </p:nvSpPr>
        <p:spPr>
          <a:xfrm rot="8100000">
            <a:off x="-1328096" y="-658537"/>
            <a:ext cx="3419462" cy="2228094"/>
          </a:xfrm>
          <a:prstGeom prst="flowChartPunchedTape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16" name="Google Shape;2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2063" y="1880750"/>
            <a:ext cx="6096000" cy="341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</Words>
  <Application>Microsoft Office PowerPoint</Application>
  <PresentationFormat>Widescreen</PresentationFormat>
  <Paragraphs>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Lato</vt:lpstr>
      <vt:lpstr>Montserrat</vt:lpstr>
      <vt:lpstr>Focus</vt:lpstr>
      <vt:lpstr>TikTok.com</vt:lpstr>
      <vt:lpstr>What is TikTok?</vt:lpstr>
      <vt:lpstr>History</vt:lpstr>
      <vt:lpstr>Algorithm</vt:lpstr>
      <vt:lpstr>Monetization</vt:lpstr>
      <vt:lpstr>Website Ranks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TikTok.com</dc:title>
  <dc:creator>dumpe</dc:creator>
  <cp:lastModifiedBy>Brandon Dempsey</cp:lastModifiedBy>
  <cp:revision>1</cp:revision>
  <dcterms:modified xsi:type="dcterms:W3CDTF">2023-12-02T04:59:18Z</dcterms:modified>
</cp:coreProperties>
</file>